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7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3"/>
    <p:restoredTop sz="94632"/>
  </p:normalViewPr>
  <p:slideViewPr>
    <p:cSldViewPr snapToGrid="0">
      <p:cViewPr varScale="1">
        <p:scale>
          <a:sx n="90" d="100"/>
          <a:sy n="90" d="100"/>
        </p:scale>
        <p:origin x="232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jpeg>
</file>

<file path=ppt/media/image17.jpeg>
</file>

<file path=ppt/media/image18.png>
</file>

<file path=ppt/media/image2.png>
</file>

<file path=ppt/media/image3.jpg>
</file>

<file path=ppt/media/image4.png>
</file>

<file path=ppt/media/image5.JP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3E644-C6D3-FA44-9572-F6EEFC94FD69}" type="datetimeFigureOut">
              <a:rPr lang="en-SE" smtClean="0"/>
              <a:t>2025-05-11</a:t>
            </a:fld>
            <a:endParaRPr lang="en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1B94-962B-B24F-9975-57088C2E7FD5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2193207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3E644-C6D3-FA44-9572-F6EEFC94FD69}" type="datetimeFigureOut">
              <a:rPr lang="en-SE" smtClean="0"/>
              <a:t>2025-05-11</a:t>
            </a:fld>
            <a:endParaRPr lang="en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1B94-962B-B24F-9975-57088C2E7FD5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7640292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3E644-C6D3-FA44-9572-F6EEFC94FD69}" type="datetimeFigureOut">
              <a:rPr lang="en-SE" smtClean="0"/>
              <a:t>2025-05-11</a:t>
            </a:fld>
            <a:endParaRPr lang="en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1B94-962B-B24F-9975-57088C2E7FD5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8729215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3E644-C6D3-FA44-9572-F6EEFC94FD69}" type="datetimeFigureOut">
              <a:rPr lang="en-SE" smtClean="0"/>
              <a:t>2025-05-11</a:t>
            </a:fld>
            <a:endParaRPr lang="en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1B94-962B-B24F-9975-57088C2E7FD5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5066132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shade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shade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shade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3E644-C6D3-FA44-9572-F6EEFC94FD69}" type="datetimeFigureOut">
              <a:rPr lang="en-SE" smtClean="0"/>
              <a:t>2025-05-11</a:t>
            </a:fld>
            <a:endParaRPr lang="en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1B94-962B-B24F-9975-57088C2E7FD5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5738454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3E644-C6D3-FA44-9572-F6EEFC94FD69}" type="datetimeFigureOut">
              <a:rPr lang="en-SE" smtClean="0"/>
              <a:t>2025-05-11</a:t>
            </a:fld>
            <a:endParaRPr lang="en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1B94-962B-B24F-9975-57088C2E7FD5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9451516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3E644-C6D3-FA44-9572-F6EEFC94FD69}" type="datetimeFigureOut">
              <a:rPr lang="en-SE" smtClean="0"/>
              <a:t>2025-05-11</a:t>
            </a:fld>
            <a:endParaRPr lang="en-S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1B94-962B-B24F-9975-57088C2E7FD5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028898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3E644-C6D3-FA44-9572-F6EEFC94FD69}" type="datetimeFigureOut">
              <a:rPr lang="en-SE" smtClean="0"/>
              <a:t>2025-05-11</a:t>
            </a:fld>
            <a:endParaRPr lang="en-S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1B94-962B-B24F-9975-57088C2E7FD5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8048171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3E644-C6D3-FA44-9572-F6EEFC94FD69}" type="datetimeFigureOut">
              <a:rPr lang="en-SE" smtClean="0"/>
              <a:t>2025-05-11</a:t>
            </a:fld>
            <a:endParaRPr lang="en-S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1B94-962B-B24F-9975-57088C2E7FD5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5801244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3E644-C6D3-FA44-9572-F6EEFC94FD69}" type="datetimeFigureOut">
              <a:rPr lang="en-SE" smtClean="0"/>
              <a:t>2025-05-11</a:t>
            </a:fld>
            <a:endParaRPr lang="en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1B94-962B-B24F-9975-57088C2E7FD5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2787294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3E644-C6D3-FA44-9572-F6EEFC94FD69}" type="datetimeFigureOut">
              <a:rPr lang="en-SE" smtClean="0"/>
              <a:t>2025-05-11</a:t>
            </a:fld>
            <a:endParaRPr lang="en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1B94-962B-B24F-9975-57088C2E7FD5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9072997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6603E644-C6D3-FA44-9572-F6EEFC94FD69}" type="datetimeFigureOut">
              <a:rPr lang="en-SE" smtClean="0"/>
              <a:t>2025-05-11</a:t>
            </a:fld>
            <a:endParaRPr lang="en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en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66F41B94-962B-B24F-9975-57088C2E7FD5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58836894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314E7-E12B-1381-0849-A87588B497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6865" y="818984"/>
            <a:ext cx="6596245" cy="3268520"/>
          </a:xfrm>
        </p:spPr>
        <p:txBody>
          <a:bodyPr>
            <a:normAutofit/>
          </a:bodyPr>
          <a:lstStyle/>
          <a:p>
            <a:pPr algn="r"/>
            <a:r>
              <a:rPr lang="en-SE" sz="4800">
                <a:solidFill>
                  <a:srgbClr val="FFFFFF"/>
                </a:solidFill>
              </a:rPr>
              <a:t>Circuit optimization in neutral atoms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28EB67-99D2-0995-3F9B-E003C273A4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31874" y="4797188"/>
            <a:ext cx="7340714" cy="1241828"/>
          </a:xfrm>
        </p:spPr>
        <p:txBody>
          <a:bodyPr>
            <a:normAutofit/>
          </a:bodyPr>
          <a:lstStyle/>
          <a:p>
            <a:pPr algn="r"/>
            <a:r>
              <a:rPr lang="en-SE" dirty="0">
                <a:solidFill>
                  <a:srgbClr val="FFFFFF"/>
                </a:solidFill>
              </a:rPr>
              <a:t>By Embedded Memes: M</a:t>
            </a:r>
            <a:r>
              <a:rPr lang="en-GB" dirty="0">
                <a:solidFill>
                  <a:srgbClr val="FFFFFF"/>
                </a:solidFill>
              </a:rPr>
              <a:t>a</a:t>
            </a:r>
            <a:r>
              <a:rPr lang="en-SE" dirty="0">
                <a:solidFill>
                  <a:srgbClr val="FFFFFF"/>
                </a:solidFill>
              </a:rPr>
              <a:t>tteo Bellino, Stefano Carra, A</a:t>
            </a:r>
            <a:r>
              <a:rPr lang="en-GB" dirty="0">
                <a:solidFill>
                  <a:srgbClr val="FFFFFF"/>
                </a:solidFill>
              </a:rPr>
              <a:t>l</a:t>
            </a:r>
            <a:r>
              <a:rPr lang="en-SE" dirty="0">
                <a:solidFill>
                  <a:srgbClr val="FFFFFF"/>
                </a:solidFill>
              </a:rPr>
              <a:t>essandro Corso, G</a:t>
            </a:r>
            <a:r>
              <a:rPr lang="en-GB" dirty="0">
                <a:solidFill>
                  <a:srgbClr val="FFFFFF"/>
                </a:solidFill>
              </a:rPr>
              <a:t>u</a:t>
            </a:r>
            <a:r>
              <a:rPr lang="en-SE" dirty="0">
                <a:solidFill>
                  <a:srgbClr val="FFFFFF"/>
                </a:solidFill>
              </a:rPr>
              <a:t>glielmo Gigante</a:t>
            </a:r>
          </a:p>
        </p:txBody>
      </p:sp>
    </p:spTree>
    <p:extLst>
      <p:ext uri="{BB962C8B-B14F-4D97-AF65-F5344CB8AC3E}">
        <p14:creationId xmlns:p14="http://schemas.microsoft.com/office/powerpoint/2010/main" val="6580264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5DED7F-ADFC-734D-03D7-075722C5FB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SE" dirty="0"/>
              <a:t>Circuit 2: QAOA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E76FC63-F315-780A-60F1-162CFD0619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8206" y="3968498"/>
            <a:ext cx="11835588" cy="2775022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B2CAD51-2F9B-17A4-5A29-E5FD11EE01EA}"/>
              </a:ext>
            </a:extLst>
          </p:cNvPr>
          <p:cNvSpPr txBox="1"/>
          <p:nvPr/>
        </p:nvSpPr>
        <p:spPr>
          <a:xfrm>
            <a:off x="838200" y="1582341"/>
            <a:ext cx="1051559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SE" sz="2400" dirty="0"/>
              <a:t>Case-by-case output validation  with Qiskit successful!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2400" dirty="0" err="1"/>
              <a:t>N</a:t>
            </a:r>
            <a:r>
              <a:rPr lang="it-IT" sz="2400" dirty="0"/>
              <a:t>=6: </a:t>
            </a:r>
            <a:r>
              <a:rPr lang="it-IT" sz="2400" dirty="0" err="1"/>
              <a:t>total</a:t>
            </a:r>
            <a:r>
              <a:rPr lang="it-IT" sz="2400" dirty="0"/>
              <a:t> CZ = 60, </a:t>
            </a:r>
            <a:r>
              <a:rPr lang="it-IT" sz="2400" dirty="0" err="1"/>
              <a:t>parallel</a:t>
            </a:r>
            <a:r>
              <a:rPr lang="it-IT" sz="2400" dirty="0"/>
              <a:t> CZ = 0 -&gt; </a:t>
            </a:r>
            <a:r>
              <a:rPr lang="it-IT" sz="2400" dirty="0" err="1"/>
              <a:t>total</a:t>
            </a:r>
            <a:r>
              <a:rPr lang="it-IT" sz="2400" dirty="0"/>
              <a:t> CZ = 91, </a:t>
            </a:r>
            <a:r>
              <a:rPr lang="it-IT" sz="2400" dirty="0" err="1"/>
              <a:t>parallel</a:t>
            </a:r>
            <a:r>
              <a:rPr lang="it-IT" sz="2400" dirty="0"/>
              <a:t> CZ = 9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2400" dirty="0" err="1"/>
              <a:t>N</a:t>
            </a:r>
            <a:r>
              <a:rPr lang="it-IT" sz="2400" dirty="0"/>
              <a:t>=10: </a:t>
            </a:r>
            <a:r>
              <a:rPr lang="it-IT" sz="2400" dirty="0" err="1"/>
              <a:t>total</a:t>
            </a:r>
            <a:r>
              <a:rPr lang="it-IT" sz="2400" dirty="0"/>
              <a:t> CZ = 180, </a:t>
            </a:r>
            <a:r>
              <a:rPr lang="it-IT" sz="2400" dirty="0" err="1"/>
              <a:t>parallel</a:t>
            </a:r>
            <a:r>
              <a:rPr lang="it-IT" sz="2400" dirty="0"/>
              <a:t> CZ = 0 -&gt; </a:t>
            </a:r>
            <a:r>
              <a:rPr lang="it-IT" sz="2400" dirty="0" err="1"/>
              <a:t>total</a:t>
            </a:r>
            <a:r>
              <a:rPr lang="it-IT" sz="2400" dirty="0"/>
              <a:t> CZ = 239, </a:t>
            </a:r>
            <a:r>
              <a:rPr lang="it-IT" sz="2400" dirty="0" err="1"/>
              <a:t>parallel</a:t>
            </a:r>
            <a:r>
              <a:rPr lang="it-IT" sz="2400" dirty="0"/>
              <a:t> CZ = 71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10659989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99E60D-8BCC-09CC-58CB-D0FCD38C5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SE" dirty="0"/>
              <a:t>Circuit 3: Distance-5 Surface Code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8F50C6B-81F5-9594-ABDC-4E311DBF8D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8637" y="2583239"/>
            <a:ext cx="5101376" cy="3623510"/>
          </a:xfrm>
        </p:spPr>
      </p:pic>
      <p:pic>
        <p:nvPicPr>
          <p:cNvPr id="6" name="Picture 5" descr="A drawing of a diagram&#10;&#10;AI-generated content may be incorrect.">
            <a:extLst>
              <a:ext uri="{FF2B5EF4-FFF2-40B4-BE49-F238E27FC236}">
                <a16:creationId xmlns:a16="http://schemas.microsoft.com/office/drawing/2014/main" id="{77154678-27E2-A2EE-D257-84078F5A33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583239"/>
            <a:ext cx="5438089" cy="372297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A6BD627-0984-4397-D676-4850242A7B04}"/>
              </a:ext>
            </a:extLst>
          </p:cNvPr>
          <p:cNvSpPr txBox="1"/>
          <p:nvPr/>
        </p:nvSpPr>
        <p:spPr>
          <a:xfrm>
            <a:off x="1285875" y="1724026"/>
            <a:ext cx="6357938" cy="538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E" sz="2800" dirty="0"/>
              <a:t>Full circuit inspection parallelisation</a:t>
            </a:r>
          </a:p>
        </p:txBody>
      </p:sp>
    </p:spTree>
    <p:extLst>
      <p:ext uri="{BB962C8B-B14F-4D97-AF65-F5344CB8AC3E}">
        <p14:creationId xmlns:p14="http://schemas.microsoft.com/office/powerpoint/2010/main" val="24966416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D6195-5259-5937-C81B-0436566524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SE" dirty="0"/>
              <a:t>Circuit 3: Distance-5 Surface Code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23A2EE7-E35E-C32F-5BFD-DACDA95286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6605" y="1857375"/>
            <a:ext cx="5157278" cy="420528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D298E77-EA16-E80C-0BE3-FF1F82A71716}"/>
              </a:ext>
            </a:extLst>
          </p:cNvPr>
          <p:cNvSpPr txBox="1"/>
          <p:nvPr/>
        </p:nvSpPr>
        <p:spPr>
          <a:xfrm>
            <a:off x="7029449" y="2221706"/>
            <a:ext cx="385762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SE" sz="2800" dirty="0"/>
              <a:t>From 23 to 10 layers!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SE" sz="2800" dirty="0"/>
              <a:t>Validation failed: some mistake somewhere…</a:t>
            </a:r>
          </a:p>
        </p:txBody>
      </p:sp>
    </p:spTree>
    <p:extLst>
      <p:ext uri="{BB962C8B-B14F-4D97-AF65-F5344CB8AC3E}">
        <p14:creationId xmlns:p14="http://schemas.microsoft.com/office/powerpoint/2010/main" val="17544934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27A288-B1AE-8CC3-58C5-EB2CF69FA6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SE" dirty="0"/>
              <a:t>Circuit 4: </a:t>
            </a:r>
            <a:r>
              <a:rPr lang="en-GB" dirty="0"/>
              <a:t>Distance-3 </a:t>
            </a:r>
            <a:r>
              <a:rPr lang="en-GB" dirty="0" err="1"/>
              <a:t>Color</a:t>
            </a:r>
            <a:r>
              <a:rPr lang="en-GB" dirty="0"/>
              <a:t> Code</a:t>
            </a:r>
            <a:endParaRPr lang="en-SE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DBB79B9-C48E-57CF-647F-5423FF30A5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3067106" cy="4552950"/>
          </a:xfrm>
        </p:spPr>
      </p:pic>
      <p:pic>
        <p:nvPicPr>
          <p:cNvPr id="6" name="Picture 5" descr="A graph of colored lines and dots&#10;&#10;AI-generated content may be incorrect.">
            <a:extLst>
              <a:ext uri="{FF2B5EF4-FFF2-40B4-BE49-F238E27FC236}">
                <a16:creationId xmlns:a16="http://schemas.microsoft.com/office/drawing/2014/main" id="{6A6A69A0-78AF-309E-4857-542F9A16BC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0807" y="1690687"/>
            <a:ext cx="3331273" cy="4552950"/>
          </a:xfrm>
          <a:prstGeom prst="rect">
            <a:avLst/>
          </a:prstGeom>
        </p:spPr>
      </p:pic>
      <p:pic>
        <p:nvPicPr>
          <p:cNvPr id="8" name="Picture 7" descr="A graph of numbers and lines&#10;&#10;AI-generated content may be incorrect.">
            <a:extLst>
              <a:ext uri="{FF2B5EF4-FFF2-40B4-BE49-F238E27FC236}">
                <a16:creationId xmlns:a16="http://schemas.microsoft.com/office/drawing/2014/main" id="{524BA6CD-E141-AECD-DDDA-CA96DC2114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6109" y="1690687"/>
            <a:ext cx="3513895" cy="455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9667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16255F-1406-C29E-59AE-613B0E441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SE" dirty="0"/>
              <a:t>Circuit 4: </a:t>
            </a:r>
            <a:r>
              <a:rPr lang="en-GB" dirty="0"/>
              <a:t>Distance-3 </a:t>
            </a:r>
            <a:r>
              <a:rPr lang="en-GB" dirty="0" err="1"/>
              <a:t>Color</a:t>
            </a:r>
            <a:r>
              <a:rPr lang="en-GB" dirty="0"/>
              <a:t> Code</a:t>
            </a:r>
            <a:endParaRPr lang="en-SE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2523658-8A74-DB54-0630-3459D50922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96716" y="1690688"/>
            <a:ext cx="2912094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0405D00-4F66-056B-5A0B-460E9A9A7F3B}"/>
              </a:ext>
            </a:extLst>
          </p:cNvPr>
          <p:cNvSpPr txBox="1"/>
          <p:nvPr/>
        </p:nvSpPr>
        <p:spPr>
          <a:xfrm>
            <a:off x="5414963" y="2197894"/>
            <a:ext cx="5386388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SE" sz="2800" dirty="0"/>
              <a:t>Case-by-case output validation  with Qiskit succesful!</a:t>
            </a:r>
          </a:p>
          <a:p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31376095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E154FE-BFE0-6797-7045-2BE0DF74B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E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76BECE-71A4-1A01-37F1-FB49B4E0BB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E" dirty="0"/>
              <a:t>Extensively used Bloqade, QASM, together with Python scripts and Qiskit</a:t>
            </a:r>
          </a:p>
          <a:p>
            <a:r>
              <a:rPr lang="en-SE" dirty="0"/>
              <a:t>Challenge tasks were satisfyingly tackled</a:t>
            </a:r>
          </a:p>
          <a:p>
            <a:r>
              <a:rPr lang="en-SE" dirty="0"/>
              <a:t>Tackled several coding challenges with Bloqade for noise simulation</a:t>
            </a:r>
          </a:p>
          <a:p>
            <a:r>
              <a:rPr lang="en-SE" dirty="0"/>
              <a:t>Ready to challenge Casey! See you in the lab ;)</a:t>
            </a:r>
          </a:p>
          <a:p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21591578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3227C-5A8F-8497-61D1-9269958DA9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529377" y="-2326347"/>
            <a:ext cx="10072871" cy="349792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800" dirty="0">
                <a:solidFill>
                  <a:srgbClr val="FFFFFF"/>
                </a:solidFill>
              </a:rPr>
              <a:t>Challenge overview</a:t>
            </a:r>
            <a:endParaRPr lang="en-US" sz="48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AD2204-B18B-237C-E7B0-23E190DA39A0}"/>
              </a:ext>
            </a:extLst>
          </p:cNvPr>
          <p:cNvSpPr txBox="1"/>
          <p:nvPr/>
        </p:nvSpPr>
        <p:spPr>
          <a:xfrm>
            <a:off x="1393021" y="2362801"/>
            <a:ext cx="795813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SE" sz="2800" dirty="0"/>
              <a:t>Qubit connectivity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SE" sz="2800" dirty="0"/>
              <a:t>High volume parallelization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SE" sz="2800" dirty="0"/>
              <a:t>Universal gate set</a:t>
            </a:r>
          </a:p>
        </p:txBody>
      </p:sp>
      <p:pic>
        <p:nvPicPr>
          <p:cNvPr id="6" name="Picture 5" descr="A diagram of a circuit&#10;&#10;AI-generated content may be incorrect.">
            <a:extLst>
              <a:ext uri="{FF2B5EF4-FFF2-40B4-BE49-F238E27FC236}">
                <a16:creationId xmlns:a16="http://schemas.microsoft.com/office/drawing/2014/main" id="{F5409867-6560-4475-A3C8-CDA1F0707E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2295" y="3846732"/>
            <a:ext cx="4718462" cy="221261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4193A5B-7DF5-E522-9A9B-F08DB06E4F5E}"/>
              </a:ext>
            </a:extLst>
          </p:cNvPr>
          <p:cNvSpPr txBox="1"/>
          <p:nvPr/>
        </p:nvSpPr>
        <p:spPr>
          <a:xfrm>
            <a:off x="3425507" y="6158280"/>
            <a:ext cx="4872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E" dirty="0"/>
              <a:t>Bluvstein et al., N</a:t>
            </a:r>
            <a:r>
              <a:rPr lang="en-GB" dirty="0"/>
              <a:t>a</a:t>
            </a:r>
            <a:r>
              <a:rPr lang="en-SE" dirty="0"/>
              <a:t>ture (2022)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7B8FA0-3FB3-0F0F-C694-C07D745E6C19}"/>
              </a:ext>
            </a:extLst>
          </p:cNvPr>
          <p:cNvSpPr txBox="1"/>
          <p:nvPr/>
        </p:nvSpPr>
        <p:spPr>
          <a:xfrm>
            <a:off x="1095153" y="1254642"/>
            <a:ext cx="75630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E" sz="2800" dirty="0"/>
              <a:t>Advantages of Rydberg atom quantum computing:</a:t>
            </a:r>
          </a:p>
        </p:txBody>
      </p:sp>
    </p:spTree>
    <p:extLst>
      <p:ext uri="{BB962C8B-B14F-4D97-AF65-F5344CB8AC3E}">
        <p14:creationId xmlns:p14="http://schemas.microsoft.com/office/powerpoint/2010/main" val="18531548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57DA1D-47A0-0DA9-5E76-24FFD8A6B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SE" dirty="0"/>
              <a:t>Challenge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C65053-8711-5FD8-8ECB-DAF8301691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186" y="1392184"/>
            <a:ext cx="6448425" cy="216058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SE" sz="2400" dirty="0"/>
              <a:t>… and constraints:	</a:t>
            </a:r>
          </a:p>
          <a:p>
            <a:pPr lvl="1"/>
            <a:r>
              <a:rPr lang="en-SE" dirty="0"/>
              <a:t>Native gate set: U3 and CZ</a:t>
            </a:r>
          </a:p>
          <a:p>
            <a:pPr lvl="1"/>
            <a:r>
              <a:rPr lang="en-SE" dirty="0"/>
              <a:t>Register geometry</a:t>
            </a:r>
          </a:p>
          <a:p>
            <a:pPr lvl="1"/>
            <a:r>
              <a:rPr lang="en-SE" dirty="0"/>
              <a:t>Shuttling dynamics: no impact on </a:t>
            </a:r>
            <a:r>
              <a:rPr lang="en-SE" sz="2400" dirty="0"/>
              <a:t>and constraints </a:t>
            </a:r>
            <a:r>
              <a:rPr lang="en-SE" dirty="0"/>
              <a:t>the simulations</a:t>
            </a:r>
          </a:p>
        </p:txBody>
      </p:sp>
      <p:pic>
        <p:nvPicPr>
          <p:cNvPr id="5" name="Picture 4" descr="A diagram of a diagram&#10;&#10;AI-generated content may be incorrect.">
            <a:extLst>
              <a:ext uri="{FF2B5EF4-FFF2-40B4-BE49-F238E27FC236}">
                <a16:creationId xmlns:a16="http://schemas.microsoft.com/office/drawing/2014/main" id="{CFD93B09-9207-F9DD-99F5-BD78150CD9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2375" y="1528993"/>
            <a:ext cx="3781425" cy="1581938"/>
          </a:xfrm>
          <a:prstGeom prst="rect">
            <a:avLst/>
          </a:prstGeom>
        </p:spPr>
      </p:pic>
      <p:pic>
        <p:nvPicPr>
          <p:cNvPr id="7" name="Picture 6" descr="A grid with blue dots&#10;&#10;AI-generated content may be incorrect.">
            <a:extLst>
              <a:ext uri="{FF2B5EF4-FFF2-40B4-BE49-F238E27FC236}">
                <a16:creationId xmlns:a16="http://schemas.microsoft.com/office/drawing/2014/main" id="{AB94B486-A3D7-77D4-50FB-61006BEB5D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071675"/>
            <a:ext cx="4914900" cy="1252723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ADF1155-9F55-E4DD-6E25-76C66DBE957B}"/>
              </a:ext>
            </a:extLst>
          </p:cNvPr>
          <p:cNvSpPr txBox="1">
            <a:spLocks/>
          </p:cNvSpPr>
          <p:nvPr/>
        </p:nvSpPr>
        <p:spPr>
          <a:xfrm>
            <a:off x="6096000" y="3900225"/>
            <a:ext cx="6448425" cy="21605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SE" sz="2400" dirty="0"/>
              <a:t>Compatible software:	</a:t>
            </a:r>
          </a:p>
          <a:p>
            <a:pPr lvl="1"/>
            <a:r>
              <a:rPr lang="en-SE" dirty="0"/>
              <a:t>Bloqade</a:t>
            </a:r>
          </a:p>
          <a:p>
            <a:pPr lvl="1"/>
            <a:r>
              <a:rPr lang="en-SE" dirty="0"/>
              <a:t>Qasm2</a:t>
            </a:r>
          </a:p>
          <a:p>
            <a:pPr lvl="1"/>
            <a:r>
              <a:rPr lang="en-SE" dirty="0"/>
              <a:t>(Qiskit and others)</a:t>
            </a:r>
          </a:p>
        </p:txBody>
      </p:sp>
    </p:spTree>
    <p:extLst>
      <p:ext uri="{BB962C8B-B14F-4D97-AF65-F5344CB8AC3E}">
        <p14:creationId xmlns:p14="http://schemas.microsoft.com/office/powerpoint/2010/main" val="3062984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7241EB-0C78-30E3-6BBA-70B677613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SE" dirty="0"/>
              <a:t>Our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E11F7F-67B4-6C0E-38CA-71058CD63D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E" dirty="0"/>
              <a:t>Implementing optimized versions of challenge circuits with hardware-aware software</a:t>
            </a:r>
          </a:p>
          <a:p>
            <a:r>
              <a:rPr lang="en-SE" dirty="0"/>
              <a:t>Testing their validity</a:t>
            </a:r>
          </a:p>
          <a:p>
            <a:r>
              <a:rPr lang="en-SE" dirty="0"/>
              <a:t>Testing their advantages over non-optimized versions</a:t>
            </a:r>
          </a:p>
          <a:p>
            <a:r>
              <a:rPr lang="en-SE" dirty="0"/>
              <a:t>Beating Casey!</a:t>
            </a:r>
          </a:p>
        </p:txBody>
      </p:sp>
    </p:spTree>
    <p:extLst>
      <p:ext uri="{BB962C8B-B14F-4D97-AF65-F5344CB8AC3E}">
        <p14:creationId xmlns:p14="http://schemas.microsoft.com/office/powerpoint/2010/main" val="1825254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9A4F4-C43D-04E8-23A9-5BF99164D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SE" dirty="0"/>
              <a:t>Circuit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D37561-5F84-305F-4F04-EF0EDFB909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E" dirty="0"/>
              <a:t>Parallel gates counting </a:t>
            </a:r>
          </a:p>
          <a:p>
            <a:r>
              <a:rPr lang="en-SE" dirty="0"/>
              <a:t>Gate counting, gate noise hierarchy: E_CZ &gt; E_L &gt; E_G</a:t>
            </a:r>
          </a:p>
          <a:p>
            <a:r>
              <a:rPr lang="en-SE" dirty="0"/>
              <a:t>No shuttling crossing noise detected in simulations  </a:t>
            </a:r>
          </a:p>
          <a:p>
            <a:r>
              <a:rPr lang="en-SE" dirty="0"/>
              <a:t>Circuit depth, by inspection and depth scaling prediction</a:t>
            </a:r>
          </a:p>
        </p:txBody>
      </p:sp>
    </p:spTree>
    <p:extLst>
      <p:ext uri="{BB962C8B-B14F-4D97-AF65-F5344CB8AC3E}">
        <p14:creationId xmlns:p14="http://schemas.microsoft.com/office/powerpoint/2010/main" val="30078076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19999-38DB-BCC6-74AF-0E4F176026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SE" dirty="0"/>
              <a:t>Circuit 1: Quantum Fourier Transform</a:t>
            </a:r>
          </a:p>
        </p:txBody>
      </p:sp>
      <p:pic>
        <p:nvPicPr>
          <p:cNvPr id="5" name="Content Placeholder 4" descr="A diagram of a block diagram&#10;&#10;AI-generated content may be incorrect.">
            <a:extLst>
              <a:ext uri="{FF2B5EF4-FFF2-40B4-BE49-F238E27FC236}">
                <a16:creationId xmlns:a16="http://schemas.microsoft.com/office/drawing/2014/main" id="{A3630AE8-6519-2A54-AA0E-A9699884B9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11768" y="1668282"/>
            <a:ext cx="4994019" cy="1527032"/>
          </a:xfrm>
        </p:spPr>
      </p:pic>
      <p:pic>
        <p:nvPicPr>
          <p:cNvPr id="11" name="Picture 10" descr="A diagram of a circuit&#10;&#10;AI-generated content may be incorrect.">
            <a:extLst>
              <a:ext uri="{FF2B5EF4-FFF2-40B4-BE49-F238E27FC236}">
                <a16:creationId xmlns:a16="http://schemas.microsoft.com/office/drawing/2014/main" id="{097C1D0D-F1F4-1933-C631-BD1CA7DCFE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9587" y="4622793"/>
            <a:ext cx="7772400" cy="1665514"/>
          </a:xfrm>
          <a:prstGeom prst="rect">
            <a:avLst/>
          </a:prstGeom>
        </p:spPr>
      </p:pic>
      <p:pic>
        <p:nvPicPr>
          <p:cNvPr id="13" name="Picture 12" descr="A diagram of a circuit&#10;&#10;AI-generated content may be incorrect.">
            <a:extLst>
              <a:ext uri="{FF2B5EF4-FFF2-40B4-BE49-F238E27FC236}">
                <a16:creationId xmlns:a16="http://schemas.microsoft.com/office/drawing/2014/main" id="{16840F90-2889-7FC6-658B-635DC64DBE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9587" y="3557439"/>
            <a:ext cx="6354149" cy="99380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A162D93-D18E-F54D-FEBE-8FD0641E39EA}"/>
              </a:ext>
            </a:extLst>
          </p:cNvPr>
          <p:cNvSpPr txBox="1"/>
          <p:nvPr/>
        </p:nvSpPr>
        <p:spPr>
          <a:xfrm>
            <a:off x="838200" y="4480608"/>
            <a:ext cx="48339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E" dirty="0"/>
              <a:t>Park, Ahn, Nature Scientific</a:t>
            </a:r>
          </a:p>
          <a:p>
            <a:r>
              <a:rPr lang="en-SE" dirty="0"/>
              <a:t> Reports 2023</a:t>
            </a:r>
          </a:p>
        </p:txBody>
      </p:sp>
    </p:spTree>
    <p:extLst>
      <p:ext uri="{BB962C8B-B14F-4D97-AF65-F5344CB8AC3E}">
        <p14:creationId xmlns:p14="http://schemas.microsoft.com/office/powerpoint/2010/main" val="42035756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0D5A82-99CC-8472-DE5B-6D10BE925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SE" dirty="0"/>
              <a:t>Circuit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B08163-B2F3-C657-5139-3C2EC21329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E" dirty="0"/>
              <a:t>Log optimization of CNOT ”cascade” for general inputs (not like GHZ preparation!)</a:t>
            </a:r>
          </a:p>
          <a:p>
            <a:r>
              <a:rPr lang="en-SE" dirty="0"/>
              <a:t>Cost: many ancillas!</a:t>
            </a:r>
          </a:p>
          <a:p>
            <a:pPr marL="0" indent="0">
              <a:buNone/>
            </a:pPr>
            <a:endParaRPr lang="en-SE" dirty="0"/>
          </a:p>
        </p:txBody>
      </p:sp>
      <p:pic>
        <p:nvPicPr>
          <p:cNvPr id="5" name="Picture 4" descr="A graph paper with lines and dots&#10;&#10;AI-generated content may be incorrect.">
            <a:extLst>
              <a:ext uri="{FF2B5EF4-FFF2-40B4-BE49-F238E27FC236}">
                <a16:creationId xmlns:a16="http://schemas.microsoft.com/office/drawing/2014/main" id="{2E55C143-19EB-AFFD-E321-A9B26FEE38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4924" y="2505142"/>
            <a:ext cx="6100764" cy="3671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9173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80E38-A238-C1E3-E1AC-E9AE23681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SE" dirty="0"/>
              <a:t>Circuit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F676F-A943-AE4E-8E86-699AF3C432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1287"/>
            <a:ext cx="10515600" cy="4351338"/>
          </a:xfrm>
        </p:spPr>
        <p:txBody>
          <a:bodyPr/>
          <a:lstStyle/>
          <a:p>
            <a:r>
              <a:rPr lang="it-IT" dirty="0" err="1"/>
              <a:t>N</a:t>
            </a:r>
            <a:r>
              <a:rPr lang="it-IT" dirty="0"/>
              <a:t>=6: </a:t>
            </a:r>
            <a:r>
              <a:rPr lang="it-IT" dirty="0" err="1"/>
              <a:t>total</a:t>
            </a:r>
            <a:r>
              <a:rPr lang="it-IT" dirty="0"/>
              <a:t> CZ = 30, </a:t>
            </a:r>
            <a:r>
              <a:rPr lang="it-IT" dirty="0" err="1"/>
              <a:t>parallel</a:t>
            </a:r>
            <a:r>
              <a:rPr lang="it-IT" dirty="0"/>
              <a:t> CZ = 0 -&gt; </a:t>
            </a:r>
            <a:r>
              <a:rPr lang="it-IT" dirty="0" err="1"/>
              <a:t>total</a:t>
            </a:r>
            <a:r>
              <a:rPr lang="it-IT" dirty="0"/>
              <a:t> CZ = 62, </a:t>
            </a:r>
            <a:r>
              <a:rPr lang="it-IT" dirty="0" err="1"/>
              <a:t>parallel</a:t>
            </a:r>
            <a:r>
              <a:rPr lang="it-IT" dirty="0"/>
              <a:t> CZ = 22</a:t>
            </a:r>
          </a:p>
          <a:p>
            <a:r>
              <a:rPr lang="it-IT" dirty="0" err="1"/>
              <a:t>N</a:t>
            </a:r>
            <a:r>
              <a:rPr lang="it-IT" dirty="0"/>
              <a:t>=12: </a:t>
            </a:r>
            <a:r>
              <a:rPr lang="it-IT" dirty="0" err="1"/>
              <a:t>total</a:t>
            </a:r>
            <a:r>
              <a:rPr lang="it-IT" dirty="0"/>
              <a:t> CZ = 161, </a:t>
            </a:r>
            <a:r>
              <a:rPr lang="it-IT" dirty="0" err="1"/>
              <a:t>parallel</a:t>
            </a:r>
            <a:r>
              <a:rPr lang="it-IT" dirty="0"/>
              <a:t> CZ = 38 -&gt; </a:t>
            </a:r>
            <a:r>
              <a:rPr lang="it-IT" dirty="0" err="1"/>
              <a:t>total</a:t>
            </a:r>
            <a:r>
              <a:rPr lang="it-IT" dirty="0"/>
              <a:t> CZ = 163, </a:t>
            </a:r>
            <a:r>
              <a:rPr lang="it-IT" dirty="0" err="1"/>
              <a:t>parallel</a:t>
            </a:r>
            <a:r>
              <a:rPr lang="it-IT" dirty="0"/>
              <a:t> CZ = 58</a:t>
            </a:r>
          </a:p>
          <a:p>
            <a:r>
              <a:rPr lang="it-IT" dirty="0"/>
              <a:t> -&gt; </a:t>
            </a:r>
            <a:r>
              <a:rPr lang="it-IT" dirty="0" err="1"/>
              <a:t>Significant</a:t>
            </a:r>
            <a:r>
              <a:rPr lang="it-IT" dirty="0"/>
              <a:t> </a:t>
            </a:r>
            <a:r>
              <a:rPr lang="it-IT" dirty="0" err="1"/>
              <a:t>advantage</a:t>
            </a:r>
            <a:r>
              <a:rPr lang="it-IT" dirty="0"/>
              <a:t> for </a:t>
            </a:r>
            <a:r>
              <a:rPr lang="it-IT" dirty="0" err="1"/>
              <a:t>higher</a:t>
            </a:r>
            <a:r>
              <a:rPr lang="it-IT" dirty="0"/>
              <a:t> </a:t>
            </a:r>
            <a:r>
              <a:rPr lang="it-IT" dirty="0" err="1"/>
              <a:t>N</a:t>
            </a:r>
            <a:endParaRPr lang="en-SE" dirty="0"/>
          </a:p>
          <a:p>
            <a:r>
              <a:rPr lang="en-SE" dirty="0"/>
              <a:t>Case-by-case output validation  with Qiskit succesful!</a:t>
            </a:r>
          </a:p>
          <a:p>
            <a:endParaRPr lang="en-S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3D9251-6F7D-0E10-7C64-78C4EB66CC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67187"/>
            <a:ext cx="18999962" cy="2690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6256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00DBF-C00A-2C2B-E108-D928FBB58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SE" dirty="0"/>
              <a:t>Circuit 2: QAOA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4010EB-8BDF-C4EE-6717-24F6D8CFB4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E" dirty="0"/>
              <a:t>Same strategy as QFT: optimisation of CNOT “cascades”</a:t>
            </a:r>
          </a:p>
          <a:p>
            <a:r>
              <a:rPr lang="en-SE" dirty="0"/>
              <a:t>Depth scaling:</a:t>
            </a:r>
          </a:p>
          <a:p>
            <a:pPr marL="0" indent="0">
              <a:buNone/>
            </a:pPr>
            <a:endParaRPr lang="en-SE" dirty="0"/>
          </a:p>
          <a:p>
            <a:endParaRPr lang="en-SE" dirty="0"/>
          </a:p>
        </p:txBody>
      </p:sp>
      <p:pic>
        <p:nvPicPr>
          <p:cNvPr id="7" name="Picture 6" descr="A diagram of a network&#10;&#10;AI-generated content may be incorrect.">
            <a:extLst>
              <a:ext uri="{FF2B5EF4-FFF2-40B4-BE49-F238E27FC236}">
                <a16:creationId xmlns:a16="http://schemas.microsoft.com/office/drawing/2014/main" id="{75DFF89E-8784-ECF7-EE0D-60AFD6FA20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9869" y="4279371"/>
            <a:ext cx="8337905" cy="189759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A628CA8-AEBF-7CCF-D5A9-B811A93804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9868" y="3286125"/>
            <a:ext cx="6451381" cy="652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46579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538D9D"/>
      </a:hlink>
      <a:folHlink>
        <a:srgbClr val="A5738E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3A418E6B-C5F0-4B95-8D77-61E3EF3B5DF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198</TotalTime>
  <Words>413</Words>
  <Application>Microsoft Macintosh PowerPoint</Application>
  <PresentationFormat>Widescreen</PresentationFormat>
  <Paragraphs>58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Aptos</vt:lpstr>
      <vt:lpstr>Aptos Display</vt:lpstr>
      <vt:lpstr>Arial</vt:lpstr>
      <vt:lpstr>Office Theme</vt:lpstr>
      <vt:lpstr>Circuit optimization in neutral atoms</vt:lpstr>
      <vt:lpstr>Challenge overview</vt:lpstr>
      <vt:lpstr>Challenge overview</vt:lpstr>
      <vt:lpstr>Our goals</vt:lpstr>
      <vt:lpstr>Circuit analysis</vt:lpstr>
      <vt:lpstr>Circuit 1: Quantum Fourier Transform</vt:lpstr>
      <vt:lpstr>Circuit 1</vt:lpstr>
      <vt:lpstr>Circuit 1</vt:lpstr>
      <vt:lpstr>Circuit 2: QAOA</vt:lpstr>
      <vt:lpstr>Circuit 2: QAOA</vt:lpstr>
      <vt:lpstr>Circuit 3: Distance-5 Surface Code</vt:lpstr>
      <vt:lpstr>Circuit 3: Distance-5 Surface Code</vt:lpstr>
      <vt:lpstr>Circuit 4: Distance-3 Color Code</vt:lpstr>
      <vt:lpstr>Circuit 4: Distance-3 Color Code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Guglielmo Gigante</dc:creator>
  <cp:lastModifiedBy>Guglielmo Gigante</cp:lastModifiedBy>
  <cp:revision>3</cp:revision>
  <dcterms:created xsi:type="dcterms:W3CDTF">2025-05-11T07:35:05Z</dcterms:created>
  <dcterms:modified xsi:type="dcterms:W3CDTF">2025-05-11T10:53:42Z</dcterms:modified>
</cp:coreProperties>
</file>

<file path=docProps/thumbnail.jpeg>
</file>